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4"/>
  </p:notesMasterIdLst>
  <p:sldIdLst>
    <p:sldId id="258" r:id="rId2"/>
    <p:sldId id="1785" r:id="rId3"/>
    <p:sldId id="1770" r:id="rId4"/>
    <p:sldId id="1772" r:id="rId5"/>
    <p:sldId id="1779" r:id="rId6"/>
    <p:sldId id="1789" r:id="rId7"/>
    <p:sldId id="1786" r:id="rId8"/>
    <p:sldId id="1787" r:id="rId9"/>
    <p:sldId id="1788" r:id="rId10"/>
    <p:sldId id="1778" r:id="rId11"/>
    <p:sldId id="1777" r:id="rId12"/>
    <p:sldId id="1781" r:id="rId1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10DF0B-EB2D-4B34-B94A-4A9900FEF683}" v="6" dt="2024-04-23T13:38:31.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4" autoAdjust="0"/>
    <p:restoredTop sz="95033" autoAdjust="0"/>
  </p:normalViewPr>
  <p:slideViewPr>
    <p:cSldViewPr snapToGrid="0">
      <p:cViewPr>
        <p:scale>
          <a:sx n="80" d="100"/>
          <a:sy n="80" d="100"/>
        </p:scale>
        <p:origin x="802" y="110"/>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heer kumar tatavalu" userId="0ded1fc3b1258c0d" providerId="LiveId" clId="{EF10DF0B-EB2D-4B34-B94A-4A9900FEF683}"/>
    <pc:docChg chg="custSel addSld modSld sldOrd">
      <pc:chgData name="Sudheer kumar tatavalu" userId="0ded1fc3b1258c0d" providerId="LiveId" clId="{EF10DF0B-EB2D-4B34-B94A-4A9900FEF683}" dt="2024-04-23T13:38:19.056" v="184" actId="20577"/>
      <pc:docMkLst>
        <pc:docMk/>
      </pc:docMkLst>
      <pc:sldChg chg="modSp mod">
        <pc:chgData name="Sudheer kumar tatavalu" userId="0ded1fc3b1258c0d" providerId="LiveId" clId="{EF10DF0B-EB2D-4B34-B94A-4A9900FEF683}" dt="2024-04-23T13:28:18.168" v="1" actId="20577"/>
        <pc:sldMkLst>
          <pc:docMk/>
          <pc:sldMk cId="1293668419" sldId="258"/>
        </pc:sldMkLst>
        <pc:spChg chg="mod">
          <ac:chgData name="Sudheer kumar tatavalu" userId="0ded1fc3b1258c0d" providerId="LiveId" clId="{EF10DF0B-EB2D-4B34-B94A-4A9900FEF683}" dt="2024-04-23T13:28:18.168" v="1" actId="20577"/>
          <ac:spMkLst>
            <pc:docMk/>
            <pc:sldMk cId="1293668419" sldId="258"/>
            <ac:spMk id="7" creationId="{2CAF2D29-2980-4EDA-AF88-15884666C42C}"/>
          </ac:spMkLst>
        </pc:spChg>
      </pc:sldChg>
      <pc:sldChg chg="modSp mod">
        <pc:chgData name="Sudheer kumar tatavalu" userId="0ded1fc3b1258c0d" providerId="LiveId" clId="{EF10DF0B-EB2D-4B34-B94A-4A9900FEF683}" dt="2024-04-23T13:28:26.207" v="2" actId="20577"/>
        <pc:sldMkLst>
          <pc:docMk/>
          <pc:sldMk cId="692930470" sldId="1772"/>
        </pc:sldMkLst>
        <pc:spChg chg="mod">
          <ac:chgData name="Sudheer kumar tatavalu" userId="0ded1fc3b1258c0d" providerId="LiveId" clId="{EF10DF0B-EB2D-4B34-B94A-4A9900FEF683}" dt="2024-04-23T13:28:26.207" v="2" actId="20577"/>
          <ac:spMkLst>
            <pc:docMk/>
            <pc:sldMk cId="692930470" sldId="1772"/>
            <ac:spMk id="4" creationId="{B13DCEF6-627B-4A3E-BC65-B749116E5CED}"/>
          </ac:spMkLst>
        </pc:spChg>
      </pc:sldChg>
      <pc:sldChg chg="modSp mod">
        <pc:chgData name="Sudheer kumar tatavalu" userId="0ded1fc3b1258c0d" providerId="LiveId" clId="{EF10DF0B-EB2D-4B34-B94A-4A9900FEF683}" dt="2024-04-23T13:38:19.056" v="184" actId="20577"/>
        <pc:sldMkLst>
          <pc:docMk/>
          <pc:sldMk cId="3660179304" sldId="1777"/>
        </pc:sldMkLst>
        <pc:spChg chg="mod">
          <ac:chgData name="Sudheer kumar tatavalu" userId="0ded1fc3b1258c0d" providerId="LiveId" clId="{EF10DF0B-EB2D-4B34-B94A-4A9900FEF683}" dt="2024-04-23T13:38:19.056" v="184" actId="20577"/>
          <ac:spMkLst>
            <pc:docMk/>
            <pc:sldMk cId="3660179304" sldId="1777"/>
            <ac:spMk id="4" creationId="{CAD25515-29E4-4B4A-A230-72A825FE8BEA}"/>
          </ac:spMkLst>
        </pc:spChg>
      </pc:sldChg>
      <pc:sldChg chg="addSp delSp modSp mod">
        <pc:chgData name="Sudheer kumar tatavalu" userId="0ded1fc3b1258c0d" providerId="LiveId" clId="{EF10DF0B-EB2D-4B34-B94A-4A9900FEF683}" dt="2024-04-23T13:29:30.264" v="12" actId="1076"/>
        <pc:sldMkLst>
          <pc:docMk/>
          <pc:sldMk cId="729496614" sldId="1788"/>
        </pc:sldMkLst>
        <pc:picChg chg="del">
          <ac:chgData name="Sudheer kumar tatavalu" userId="0ded1fc3b1258c0d" providerId="LiveId" clId="{EF10DF0B-EB2D-4B34-B94A-4A9900FEF683}" dt="2024-04-23T13:28:35.936" v="3" actId="478"/>
          <ac:picMkLst>
            <pc:docMk/>
            <pc:sldMk cId="729496614" sldId="1788"/>
            <ac:picMk id="6" creationId="{17731B67-6827-14D7-983D-A68481F6B476}"/>
          </ac:picMkLst>
        </pc:picChg>
        <pc:picChg chg="add mod">
          <ac:chgData name="Sudheer kumar tatavalu" userId="0ded1fc3b1258c0d" providerId="LiveId" clId="{EF10DF0B-EB2D-4B34-B94A-4A9900FEF683}" dt="2024-04-23T13:29:30.264" v="12" actId="1076"/>
          <ac:picMkLst>
            <pc:docMk/>
            <pc:sldMk cId="729496614" sldId="1788"/>
            <ac:picMk id="7" creationId="{B6ECFA07-FB07-09BB-EE3D-B4576DBDA885}"/>
          </ac:picMkLst>
        </pc:picChg>
        <pc:picChg chg="del">
          <ac:chgData name="Sudheer kumar tatavalu" userId="0ded1fc3b1258c0d" providerId="LiveId" clId="{EF10DF0B-EB2D-4B34-B94A-4A9900FEF683}" dt="2024-04-23T13:28:37.208" v="4" actId="478"/>
          <ac:picMkLst>
            <pc:docMk/>
            <pc:sldMk cId="729496614" sldId="1788"/>
            <ac:picMk id="8" creationId="{0AD9387D-D169-46D7-129E-B4C014CCBCE7}"/>
          </ac:picMkLst>
        </pc:picChg>
      </pc:sldChg>
      <pc:sldChg chg="addSp modSp new mod ord">
        <pc:chgData name="Sudheer kumar tatavalu" userId="0ded1fc3b1258c0d" providerId="LiveId" clId="{EF10DF0B-EB2D-4B34-B94A-4A9900FEF683}" dt="2024-04-23T13:33:58.380" v="179" actId="113"/>
        <pc:sldMkLst>
          <pc:docMk/>
          <pc:sldMk cId="4157136548" sldId="1789"/>
        </pc:sldMkLst>
        <pc:spChg chg="mod">
          <ac:chgData name="Sudheer kumar tatavalu" userId="0ded1fc3b1258c0d" providerId="LiveId" clId="{EF10DF0B-EB2D-4B34-B94A-4A9900FEF683}" dt="2024-04-23T13:33:58.380" v="179" actId="113"/>
          <ac:spMkLst>
            <pc:docMk/>
            <pc:sldMk cId="4157136548" sldId="1789"/>
            <ac:spMk id="3" creationId="{054CD6F8-D4B5-6E8E-8094-1ECCB0D0F254}"/>
          </ac:spMkLst>
        </pc:spChg>
        <pc:spChg chg="add mod">
          <ac:chgData name="Sudheer kumar tatavalu" userId="0ded1fc3b1258c0d" providerId="LiveId" clId="{EF10DF0B-EB2D-4B34-B94A-4A9900FEF683}" dt="2024-04-23T13:33:11.997" v="126" actId="20577"/>
          <ac:spMkLst>
            <pc:docMk/>
            <pc:sldMk cId="4157136548" sldId="1789"/>
            <ac:spMk id="8" creationId="{592F69CF-2922-2598-A424-F70A0AA0BB8D}"/>
          </ac:spMkLst>
        </pc:spChg>
        <pc:spChg chg="add mod">
          <ac:chgData name="Sudheer kumar tatavalu" userId="0ded1fc3b1258c0d" providerId="LiveId" clId="{EF10DF0B-EB2D-4B34-B94A-4A9900FEF683}" dt="2024-04-23T13:33:08.041" v="125" actId="20577"/>
          <ac:spMkLst>
            <pc:docMk/>
            <pc:sldMk cId="4157136548" sldId="1789"/>
            <ac:spMk id="9" creationId="{8B43793D-2E39-84EA-075B-C4B20D0F9993}"/>
          </ac:spMkLst>
        </pc:spChg>
        <pc:picChg chg="add mod">
          <ac:chgData name="Sudheer kumar tatavalu" userId="0ded1fc3b1258c0d" providerId="LiveId" clId="{EF10DF0B-EB2D-4B34-B94A-4A9900FEF683}" dt="2024-04-23T13:32:06.917" v="81" actId="1076"/>
          <ac:picMkLst>
            <pc:docMk/>
            <pc:sldMk cId="4157136548" sldId="1789"/>
            <ac:picMk id="5" creationId="{130E2C38-8D9D-B896-7D47-3408F2C117DB}"/>
          </ac:picMkLst>
        </pc:picChg>
        <pc:picChg chg="add mod">
          <ac:chgData name="Sudheer kumar tatavalu" userId="0ded1fc3b1258c0d" providerId="LiveId" clId="{EF10DF0B-EB2D-4B34-B94A-4A9900FEF683}" dt="2024-04-23T13:32:09.114" v="82" actId="1076"/>
          <ac:picMkLst>
            <pc:docMk/>
            <pc:sldMk cId="4157136548" sldId="1789"/>
            <ac:picMk id="7" creationId="{6CC3F595-8A74-44AE-3756-166A0807FE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67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dheerKumarTatavalu/YouTube_Data_Analysis_Pipeline/tree/c22e34e874113c2587162673e14b4cdae47b7200" TargetMode="External"/><Relationship Id="rId2" Type="http://schemas.openxmlformats.org/officeDocument/2006/relationships/notesSlide" Target="../notesSlides/notesSlide7.xml"/><Relationship Id="rId1" Type="http://schemas.openxmlformats.org/officeDocument/2006/relationships/slideLayout" Target="../slideLayouts/slideLayout5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457200" y="1099568"/>
            <a:ext cx="11375136" cy="1673352"/>
          </a:xfrm>
        </p:spPr>
        <p:txBody>
          <a:bodyPr>
            <a:normAutofit fontScale="90000"/>
          </a:bodyPr>
          <a:lstStyle/>
          <a:p>
            <a:r>
              <a:rPr lang="en-US" dirty="0"/>
              <a:t>DSCI 6007-Final Project </a:t>
            </a:r>
            <a:br>
              <a:rPr lang="en-US" dirty="0"/>
            </a:br>
            <a:r>
              <a:rPr lang="en-US" dirty="0"/>
              <a:t>YouTube Data Analysis Pipeline with AWS Services</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199" y="3429000"/>
            <a:ext cx="7307179" cy="3228473"/>
          </a:xfrm>
        </p:spPr>
        <p:txBody>
          <a:bodyPr>
            <a:normAutofit fontScale="92500" lnSpcReduction="10000"/>
          </a:bodyPr>
          <a:lstStyle/>
          <a:p>
            <a:r>
              <a:rPr lang="en-US" dirty="0"/>
              <a:t>Team Members: </a:t>
            </a:r>
          </a:p>
          <a:p>
            <a:endParaRPr lang="en-US" dirty="0"/>
          </a:p>
          <a:p>
            <a:r>
              <a:rPr lang="en-US" dirty="0"/>
              <a:t>Sudheer Kumar tatavalu</a:t>
            </a:r>
          </a:p>
          <a:p>
            <a:r>
              <a:rPr lang="en-US" dirty="0"/>
              <a:t>Anji Reddy </a:t>
            </a:r>
            <a:r>
              <a:rPr lang="en-US" dirty="0" err="1"/>
              <a:t>sattaru</a:t>
            </a:r>
            <a:endParaRPr lang="en-US" dirty="0"/>
          </a:p>
          <a:p>
            <a:r>
              <a:rPr lang="en-US" dirty="0"/>
              <a:t>Sridhar </a:t>
            </a:r>
            <a:r>
              <a:rPr lang="en-US" dirty="0" err="1"/>
              <a:t>Jurapala</a:t>
            </a:r>
            <a:endParaRPr lang="en-US" dirty="0"/>
          </a:p>
          <a:p>
            <a:endParaRPr lang="en-US" dirty="0"/>
          </a:p>
          <a:p>
            <a:endParaRPr lang="en-US" dirty="0"/>
          </a:p>
          <a:p>
            <a:r>
              <a:rPr lang="en-US" dirty="0"/>
              <a:t>Date: April 22, 2024</a:t>
            </a:r>
          </a:p>
          <a:p>
            <a:endParaRPr lang="en-US" dirty="0"/>
          </a:p>
          <a:p>
            <a:endParaRPr lang="en-US" dirty="0"/>
          </a:p>
          <a:p>
            <a:endParaRPr lang="en-US" dirty="0"/>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10</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normAutofit fontScale="85000" lnSpcReduction="10000"/>
          </a:bodyPr>
          <a:lstStyle/>
          <a:p>
            <a:pPr algn="l"/>
            <a:r>
              <a:rPr lang="en-US" b="1" i="0" dirty="0">
                <a:solidFill>
                  <a:srgbClr val="0D0D0D"/>
                </a:solidFill>
                <a:effectLst/>
                <a:highlight>
                  <a:srgbClr val="FFFFFF"/>
                </a:highlight>
                <a:latin typeface="Söhne"/>
              </a:rPr>
              <a:t>Challenges Overcame:</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Successfully navigated integration complexities, optimized performance, and ensured data accuracy to overcome key challenges in our data analysis pipeline.</a:t>
            </a:r>
          </a:p>
          <a:p>
            <a:pPr algn="l"/>
            <a:r>
              <a:rPr lang="en-US" b="1" i="0" dirty="0">
                <a:solidFill>
                  <a:srgbClr val="0D0D0D"/>
                </a:solidFill>
                <a:effectLst/>
                <a:highlight>
                  <a:srgbClr val="FFFFFF"/>
                </a:highlight>
                <a:latin typeface="Söhne"/>
              </a:rPr>
              <a:t>Resources Found Helpful:</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Leveraged AWS documentation, online communities, and training courses to gain valuable insights and support in implementing our data analysis solution effectively.</a:t>
            </a:r>
          </a:p>
          <a:p>
            <a:pPr algn="l"/>
            <a:r>
              <a:rPr lang="en-US" b="1" i="0" dirty="0">
                <a:solidFill>
                  <a:srgbClr val="0D0D0D"/>
                </a:solidFill>
                <a:effectLst/>
                <a:highlight>
                  <a:srgbClr val="FFFFFF"/>
                </a:highlight>
                <a:latin typeface="Söhne"/>
              </a:rPr>
              <a:t>New Skills Utilized:</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Developed proficiency in AWS services and data engineering concepts, enhancing our problem-solving abilities and fostering continuous skill development.</a:t>
            </a:r>
          </a:p>
          <a:p>
            <a:pPr algn="l"/>
            <a:r>
              <a:rPr lang="en-US" b="1" i="0" dirty="0">
                <a:solidFill>
                  <a:srgbClr val="0D0D0D"/>
                </a:solidFill>
                <a:effectLst/>
                <a:highlight>
                  <a:srgbClr val="FFFFFF"/>
                </a:highlight>
                <a:latin typeface="Söhne"/>
              </a:rPr>
              <a:t>Next Steps:</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Committing to continuous improvement, skill enhancement, and collaboration to further refine our data analysis capabilities and drive future success.</a:t>
            </a:r>
          </a:p>
          <a:p>
            <a:endParaRPr lang="en-US" dirty="0"/>
          </a:p>
        </p:txBody>
      </p:sp>
    </p:spTree>
    <p:extLst>
      <p:ext uri="{BB962C8B-B14F-4D97-AF65-F5344CB8AC3E}">
        <p14:creationId xmlns:p14="http://schemas.microsoft.com/office/powerpoint/2010/main" val="158084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11</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r>
              <a:rPr lang="en-US" dirty="0"/>
              <a:t>Link to the </a:t>
            </a:r>
            <a:r>
              <a:rPr lang="en-US" dirty="0">
                <a:hlinkClick r:id="rId3"/>
              </a:rPr>
              <a:t>demo</a:t>
            </a:r>
            <a:r>
              <a:rPr lang="en-US" dirty="0"/>
              <a:t> materials.</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AA145-CCC9-E682-C25F-79E5D9057638}"/>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DBB1C03A-5076-E805-BC16-AE9F9431A77B}"/>
              </a:ext>
            </a:extLst>
          </p:cNvPr>
          <p:cNvSpPr>
            <a:spLocks noGrp="1"/>
          </p:cNvSpPr>
          <p:nvPr>
            <p:ph type="title" idx="1"/>
          </p:nvPr>
        </p:nvSpPr>
        <p:spPr/>
        <p:txBody>
          <a:bodyPr/>
          <a:lstStyle/>
          <a:p>
            <a:r>
              <a:rPr lang="en-US" dirty="0"/>
              <a:t>Introduction:</a:t>
            </a:r>
          </a:p>
        </p:txBody>
      </p:sp>
      <p:sp>
        <p:nvSpPr>
          <p:cNvPr id="4" name="Content Placeholder 3">
            <a:extLst>
              <a:ext uri="{FF2B5EF4-FFF2-40B4-BE49-F238E27FC236}">
                <a16:creationId xmlns:a16="http://schemas.microsoft.com/office/drawing/2014/main" id="{E30C84E4-DF52-AB58-1061-C9CE41525142}"/>
              </a:ext>
            </a:extLst>
          </p:cNvPr>
          <p:cNvSpPr>
            <a:spLocks noGrp="1"/>
          </p:cNvSpPr>
          <p:nvPr>
            <p:ph idx="2"/>
          </p:nvPr>
        </p:nvSpPr>
        <p:spPr>
          <a:xfrm>
            <a:off x="365760" y="1420586"/>
            <a:ext cx="11466576" cy="5007646"/>
          </a:xfrm>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Importance of YouTube Trends</a:t>
            </a:r>
            <a:r>
              <a:rPr lang="en-US" b="0" i="0" dirty="0">
                <a:solidFill>
                  <a:srgbClr val="0D0D0D"/>
                </a:solidFill>
                <a:effectLst/>
                <a:highlight>
                  <a:srgbClr val="FFFFFF"/>
                </a:highlight>
                <a:latin typeface="Söhne"/>
              </a:rPr>
              <a:t>: YouTube's immense popularity makes it a vital platform for content creators and marketers alike. Understanding trends here can unlock significant opportunities for audience engagement and brand growth.</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Objective</a:t>
            </a:r>
            <a:r>
              <a:rPr lang="en-US" b="0" i="0" dirty="0">
                <a:solidFill>
                  <a:srgbClr val="0D0D0D"/>
                </a:solidFill>
                <a:effectLst/>
                <a:highlight>
                  <a:srgbClr val="FFFFFF"/>
                </a:highlight>
                <a:latin typeface="Söhne"/>
              </a:rPr>
              <a:t>: Our project aims to delve into YouTube trends to provide actionable insights for navigating the digital landscape effectively.</a:t>
            </a:r>
          </a:p>
          <a:p>
            <a:endParaRPr lang="en-US" dirty="0"/>
          </a:p>
        </p:txBody>
      </p:sp>
    </p:spTree>
    <p:extLst>
      <p:ext uri="{BB962C8B-B14F-4D97-AF65-F5344CB8AC3E}">
        <p14:creationId xmlns:p14="http://schemas.microsoft.com/office/powerpoint/2010/main" val="145096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endParaRPr lang="en-US" dirty="0"/>
          </a:p>
          <a:p>
            <a:pPr algn="l">
              <a:buFont typeface="Arial" panose="020B0604020202020204" pitchFamily="34" charset="0"/>
              <a:buChar char="•"/>
            </a:pPr>
            <a:r>
              <a:rPr lang="en-US" b="1" i="0" dirty="0">
                <a:solidFill>
                  <a:srgbClr val="0D0D0D"/>
                </a:solidFill>
                <a:effectLst/>
                <a:highlight>
                  <a:srgbClr val="FFFFFF"/>
                </a:highlight>
                <a:latin typeface="Söhne"/>
              </a:rPr>
              <a:t>Need for Data Analysis Pipeline</a:t>
            </a:r>
            <a:r>
              <a:rPr lang="en-US" b="0" i="0" dirty="0">
                <a:solidFill>
                  <a:srgbClr val="0D0D0D"/>
                </a:solidFill>
                <a:effectLst/>
                <a:highlight>
                  <a:srgbClr val="FFFFFF"/>
                </a:highlight>
                <a:latin typeface="Söhne"/>
              </a:rPr>
              <a:t>: With the sheer volume of data on YouTube, manual analysis is impractical. A structured pipeline is essential for efficiently extracting valuable insights.</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Challenges</a:t>
            </a:r>
            <a:r>
              <a:rPr lang="en-US" b="0" i="0" dirty="0">
                <a:solidFill>
                  <a:srgbClr val="0D0D0D"/>
                </a:solidFill>
                <a:effectLst/>
                <a:highlight>
                  <a:srgbClr val="FFFFFF"/>
                </a:highlight>
                <a:latin typeface="Söhne"/>
              </a:rPr>
              <a:t>: Manual analysis is time-consuming and prone to errors. Additionally, disparate data sources and formats can lead to data silos, hindering comprehensive analysis.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b="1"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AWS Services</a:t>
            </a:r>
            <a:r>
              <a:rPr lang="en-US" b="0" i="0" dirty="0">
                <a:solidFill>
                  <a:srgbClr val="0D0D0D"/>
                </a:solidFill>
                <a:effectLst/>
                <a:highlight>
                  <a:srgbClr val="FFFFFF"/>
                </a:highlight>
                <a:latin typeface="Söhne"/>
              </a:rPr>
              <a:t>: Leveraging AWS services such as S3 for storage, Glue for ETL (Extract, Transform, Load) processing, Lambda for serverless compute, Athena for querying data, and </a:t>
            </a:r>
            <a:r>
              <a:rPr lang="en-US" b="0" i="0" dirty="0" err="1">
                <a:solidFill>
                  <a:srgbClr val="0D0D0D"/>
                </a:solidFill>
                <a:effectLst/>
                <a:highlight>
                  <a:srgbClr val="FFFFFF"/>
                </a:highlight>
                <a:latin typeface="Söhne"/>
              </a:rPr>
              <a:t>QuickSight</a:t>
            </a:r>
            <a:r>
              <a:rPr lang="en-US" b="0" i="0" dirty="0">
                <a:solidFill>
                  <a:srgbClr val="0D0D0D"/>
                </a:solidFill>
                <a:effectLst/>
                <a:highlight>
                  <a:srgbClr val="FFFFFF"/>
                </a:highlight>
                <a:latin typeface="Söhne"/>
              </a:rPr>
              <a:t> for visualization creates a robust and scalable solution.</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Workflow</a:t>
            </a:r>
            <a:r>
              <a:rPr lang="en-US" b="0" i="0" dirty="0">
                <a:solidFill>
                  <a:srgbClr val="0D0D0D"/>
                </a:solidFill>
                <a:effectLst/>
                <a:highlight>
                  <a:srgbClr val="FFFFFF"/>
                </a:highlight>
                <a:latin typeface="Söhne"/>
              </a:rPr>
              <a:t>: The integration of these services forms a cohesive pipeline, enabling seamless data flow from ingestion to visualization.</a:t>
            </a:r>
          </a:p>
          <a:p>
            <a:pPr marL="0" indent="0">
              <a:buNone/>
            </a:pPr>
            <a:endParaRPr lang="en-US" dirty="0"/>
          </a:p>
        </p:txBody>
      </p:sp>
    </p:spTree>
    <p:extLst>
      <p:ext uri="{BB962C8B-B14F-4D97-AF65-F5344CB8AC3E}">
        <p14:creationId xmlns:p14="http://schemas.microsoft.com/office/powerpoint/2010/main" val="69293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pic>
        <p:nvPicPr>
          <p:cNvPr id="6" name="Picture 5" descr="A screenshot of a software application">
            <a:extLst>
              <a:ext uri="{FF2B5EF4-FFF2-40B4-BE49-F238E27FC236}">
                <a16:creationId xmlns:a16="http://schemas.microsoft.com/office/drawing/2014/main" id="{00FEAC6C-46AF-AFAB-06CC-E5C0CD016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114"/>
            <a:ext cx="12192000" cy="6106886"/>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8C397-1366-40B0-F21C-9F952C1D72BC}"/>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054CD6F8-D4B5-6E8E-8094-1ECCB0D0F254}"/>
              </a:ext>
            </a:extLst>
          </p:cNvPr>
          <p:cNvSpPr>
            <a:spLocks noGrp="1"/>
          </p:cNvSpPr>
          <p:nvPr>
            <p:ph type="title" idx="1"/>
          </p:nvPr>
        </p:nvSpPr>
        <p:spPr>
          <a:xfrm>
            <a:off x="359664" y="358912"/>
            <a:ext cx="11466576" cy="289591"/>
          </a:xfrm>
        </p:spPr>
        <p:txBody>
          <a:bodyPr/>
          <a:lstStyle/>
          <a:p>
            <a:r>
              <a:rPr lang="en-US" b="1" dirty="0"/>
              <a:t>AWS jobs </a:t>
            </a:r>
            <a:r>
              <a:rPr lang="en-US" b="1" dirty="0" err="1"/>
              <a:t>ScreenShots</a:t>
            </a:r>
            <a:r>
              <a:rPr lang="en-US" b="1" dirty="0"/>
              <a:t>:</a:t>
            </a:r>
          </a:p>
        </p:txBody>
      </p:sp>
      <p:pic>
        <p:nvPicPr>
          <p:cNvPr id="5" name="Picture 4" descr="A screenshot of a computer&#10;&#10;Description automatically generated">
            <a:extLst>
              <a:ext uri="{FF2B5EF4-FFF2-40B4-BE49-F238E27FC236}">
                <a16:creationId xmlns:a16="http://schemas.microsoft.com/office/drawing/2014/main" id="{130E2C38-8D9D-B896-7D47-3408F2C11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401070"/>
            <a:ext cx="5730240" cy="405585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C3F595-8A74-44AE-3756-166A0807F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405" y="1401069"/>
            <a:ext cx="5932595" cy="4055859"/>
          </a:xfrm>
          <a:prstGeom prst="rect">
            <a:avLst/>
          </a:prstGeom>
        </p:spPr>
      </p:pic>
      <p:sp>
        <p:nvSpPr>
          <p:cNvPr id="8" name="TextBox 7">
            <a:extLst>
              <a:ext uri="{FF2B5EF4-FFF2-40B4-BE49-F238E27FC236}">
                <a16:creationId xmlns:a16="http://schemas.microsoft.com/office/drawing/2014/main" id="{592F69CF-2922-2598-A424-F70A0AA0BB8D}"/>
              </a:ext>
            </a:extLst>
          </p:cNvPr>
          <p:cNvSpPr txBox="1"/>
          <p:nvPr/>
        </p:nvSpPr>
        <p:spPr>
          <a:xfrm>
            <a:off x="365760" y="695325"/>
            <a:ext cx="2796540" cy="369332"/>
          </a:xfrm>
          <a:prstGeom prst="rect">
            <a:avLst/>
          </a:prstGeom>
          <a:noFill/>
        </p:spPr>
        <p:txBody>
          <a:bodyPr wrap="square" rtlCol="0">
            <a:spAutoFit/>
          </a:bodyPr>
          <a:lstStyle/>
          <a:p>
            <a:r>
              <a:rPr lang="en-US" dirty="0"/>
              <a:t>Aws Lambda job:</a:t>
            </a:r>
          </a:p>
        </p:txBody>
      </p:sp>
      <p:sp>
        <p:nvSpPr>
          <p:cNvPr id="9" name="TextBox 8">
            <a:extLst>
              <a:ext uri="{FF2B5EF4-FFF2-40B4-BE49-F238E27FC236}">
                <a16:creationId xmlns:a16="http://schemas.microsoft.com/office/drawing/2014/main" id="{8B43793D-2E39-84EA-075B-C4B20D0F9993}"/>
              </a:ext>
            </a:extLst>
          </p:cNvPr>
          <p:cNvSpPr txBox="1"/>
          <p:nvPr/>
        </p:nvSpPr>
        <p:spPr>
          <a:xfrm>
            <a:off x="6259405" y="695325"/>
            <a:ext cx="2665520" cy="369332"/>
          </a:xfrm>
          <a:prstGeom prst="rect">
            <a:avLst/>
          </a:prstGeom>
          <a:noFill/>
        </p:spPr>
        <p:txBody>
          <a:bodyPr wrap="square" rtlCol="0">
            <a:spAutoFit/>
          </a:bodyPr>
          <a:lstStyle/>
          <a:p>
            <a:r>
              <a:rPr lang="en-US" dirty="0"/>
              <a:t>Aws Glue Job:</a:t>
            </a:r>
          </a:p>
        </p:txBody>
      </p:sp>
    </p:spTree>
    <p:extLst>
      <p:ext uri="{BB962C8B-B14F-4D97-AF65-F5344CB8AC3E}">
        <p14:creationId xmlns:p14="http://schemas.microsoft.com/office/powerpoint/2010/main" val="415713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B4F784-2E7B-DCD4-ACE9-471CBB7E1513}"/>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67271002-05B4-037E-CCF2-15CA88CB53F3}"/>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Data Engineering Pipeline:</a:t>
            </a:r>
            <a:endParaRPr lang="en-US" dirty="0"/>
          </a:p>
        </p:txBody>
      </p:sp>
      <p:sp>
        <p:nvSpPr>
          <p:cNvPr id="4" name="Content Placeholder 3">
            <a:extLst>
              <a:ext uri="{FF2B5EF4-FFF2-40B4-BE49-F238E27FC236}">
                <a16:creationId xmlns:a16="http://schemas.microsoft.com/office/drawing/2014/main" id="{E133E357-ED81-0E2C-4261-99B0DFB76D3D}"/>
              </a:ext>
            </a:extLst>
          </p:cNvPr>
          <p:cNvSpPr>
            <a:spLocks noGrp="1"/>
          </p:cNvSpPr>
          <p:nvPr>
            <p:ph idx="2"/>
          </p:nvPr>
        </p:nvSpPr>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Ingestion</a:t>
            </a:r>
            <a:r>
              <a:rPr lang="en-US" b="0" i="0" dirty="0">
                <a:solidFill>
                  <a:srgbClr val="0D0D0D"/>
                </a:solidFill>
                <a:effectLst/>
                <a:highlight>
                  <a:srgbClr val="FFFFFF"/>
                </a:highlight>
                <a:latin typeface="Söhne"/>
              </a:rPr>
              <a:t>: Python scripts or Kaggle datasets fetch data, which is then stored in the scalable S3 storage.</a:t>
            </a:r>
          </a:p>
          <a:p>
            <a:pPr algn="l">
              <a:buFont typeface="Arial" panose="020B0604020202020204" pitchFamily="34" charset="0"/>
              <a:buChar char="•"/>
            </a:pPr>
            <a:r>
              <a:rPr lang="en-US" b="1" i="0" dirty="0">
                <a:solidFill>
                  <a:srgbClr val="0D0D0D"/>
                </a:solidFill>
                <a:effectLst/>
                <a:highlight>
                  <a:srgbClr val="FFFFFF"/>
                </a:highlight>
                <a:latin typeface="Söhne"/>
              </a:rPr>
              <a:t>Storage</a:t>
            </a:r>
            <a:r>
              <a:rPr lang="en-US" b="0" i="0" dirty="0">
                <a:solidFill>
                  <a:srgbClr val="0D0D0D"/>
                </a:solidFill>
                <a:effectLst/>
                <a:highlight>
                  <a:srgbClr val="FFFFFF"/>
                </a:highlight>
                <a:latin typeface="Söhne"/>
              </a:rPr>
              <a:t>: S3 acts as a central repository for both raw and processed data, ensuring accessibility and durability.</a:t>
            </a:r>
          </a:p>
          <a:p>
            <a:pPr algn="l">
              <a:buFont typeface="Arial" panose="020B0604020202020204" pitchFamily="34" charset="0"/>
              <a:buChar char="•"/>
            </a:pPr>
            <a:r>
              <a:rPr lang="en-US" b="1" i="0" dirty="0">
                <a:solidFill>
                  <a:srgbClr val="0D0D0D"/>
                </a:solidFill>
                <a:effectLst/>
                <a:highlight>
                  <a:srgbClr val="FFFFFF"/>
                </a:highlight>
                <a:latin typeface="Söhne"/>
              </a:rPr>
              <a:t>Processing</a:t>
            </a:r>
            <a:r>
              <a:rPr lang="en-US" b="0" i="0" dirty="0">
                <a:solidFill>
                  <a:srgbClr val="0D0D0D"/>
                </a:solidFill>
                <a:effectLst/>
                <a:highlight>
                  <a:srgbClr val="FFFFFF"/>
                </a:highlight>
                <a:latin typeface="Söhne"/>
              </a:rPr>
              <a:t>: Glue ETL jobs transform and clean the data, while Lambda functions automate tasks, ensuring efficient processing and real-time capabilities.</a:t>
            </a:r>
          </a:p>
          <a:p>
            <a:pPr algn="l">
              <a:buFont typeface="Arial" panose="020B0604020202020204" pitchFamily="34" charset="0"/>
              <a:buChar char="•"/>
            </a:pPr>
            <a:r>
              <a:rPr lang="en-US" b="1" i="0" dirty="0">
                <a:solidFill>
                  <a:srgbClr val="0D0D0D"/>
                </a:solidFill>
                <a:effectLst/>
                <a:highlight>
                  <a:srgbClr val="FFFFFF"/>
                </a:highlight>
                <a:latin typeface="Söhne"/>
              </a:rPr>
              <a:t>Consumption</a:t>
            </a:r>
            <a:r>
              <a:rPr lang="en-US" b="0" i="0" dirty="0">
                <a:solidFill>
                  <a:srgbClr val="0D0D0D"/>
                </a:solidFill>
                <a:effectLst/>
                <a:highlight>
                  <a:srgbClr val="FFFFFF"/>
                </a:highlight>
                <a:latin typeface="Söhne"/>
              </a:rPr>
              <a:t>: Athena enables querying and analysis of data stored in S3, empowering stakeholders with actionable insights.</a:t>
            </a:r>
          </a:p>
          <a:p>
            <a:endParaRPr lang="en-US" dirty="0"/>
          </a:p>
        </p:txBody>
      </p:sp>
    </p:spTree>
    <p:extLst>
      <p:ext uri="{BB962C8B-B14F-4D97-AF65-F5344CB8AC3E}">
        <p14:creationId xmlns:p14="http://schemas.microsoft.com/office/powerpoint/2010/main" val="86612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B84216-090D-27BF-73E8-84DCB4C5EA93}"/>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3" name="Title 2">
            <a:extLst>
              <a:ext uri="{FF2B5EF4-FFF2-40B4-BE49-F238E27FC236}">
                <a16:creationId xmlns:a16="http://schemas.microsoft.com/office/drawing/2014/main" id="{4565BE31-4B14-4347-CA89-9C4E81A6522D}"/>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Model Deployment:</a:t>
            </a:r>
            <a:endParaRPr lang="en-US" dirty="0"/>
          </a:p>
        </p:txBody>
      </p:sp>
      <p:sp>
        <p:nvSpPr>
          <p:cNvPr id="4" name="Content Placeholder 3">
            <a:extLst>
              <a:ext uri="{FF2B5EF4-FFF2-40B4-BE49-F238E27FC236}">
                <a16:creationId xmlns:a16="http://schemas.microsoft.com/office/drawing/2014/main" id="{633908F5-81B4-9BAA-2822-0E2636D511A2}"/>
              </a:ext>
            </a:extLst>
          </p:cNvPr>
          <p:cNvSpPr>
            <a:spLocks noGrp="1"/>
          </p:cNvSpPr>
          <p:nvPr>
            <p:ph idx="2"/>
          </p:nvPr>
        </p:nvSpPr>
        <p:spPr/>
        <p:txBody>
          <a:bodyPr/>
          <a:lstStyle/>
          <a:p>
            <a:endParaRPr lang="en-US" dirty="0"/>
          </a:p>
          <a:p>
            <a:r>
              <a:rPr lang="en-US" b="1" i="0" dirty="0">
                <a:solidFill>
                  <a:srgbClr val="0D0D0D"/>
                </a:solidFill>
                <a:effectLst/>
                <a:highlight>
                  <a:srgbClr val="FFFFFF"/>
                </a:highlight>
                <a:latin typeface="Söhne"/>
              </a:rPr>
              <a:t>Serverless Deployment</a:t>
            </a:r>
            <a:r>
              <a:rPr lang="en-US" b="0" i="0" dirty="0">
                <a:solidFill>
                  <a:srgbClr val="0D0D0D"/>
                </a:solidFill>
                <a:effectLst/>
                <a:highlight>
                  <a:srgbClr val="FFFFFF"/>
                </a:highlight>
                <a:latin typeface="Söhne"/>
              </a:rPr>
              <a:t>: Utilizing AWS Lambda and Glue for model deployment ensures scalability and cost-efficiency. With serverless architecture, resources are provisioned dynamically, minimizing overhead costs and maximizing flexibility.</a:t>
            </a:r>
          </a:p>
          <a:p>
            <a:endParaRPr lang="en-US" dirty="0"/>
          </a:p>
        </p:txBody>
      </p:sp>
    </p:spTree>
    <p:extLst>
      <p:ext uri="{BB962C8B-B14F-4D97-AF65-F5344CB8AC3E}">
        <p14:creationId xmlns:p14="http://schemas.microsoft.com/office/powerpoint/2010/main" val="167939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AA928-1D52-FD71-125B-2D914D27358A}"/>
              </a:ext>
            </a:extLst>
          </p:cNvPr>
          <p:cNvSpPr>
            <a:spLocks noGrp="1"/>
          </p:cNvSpPr>
          <p:nvPr>
            <p:ph type="sldNum" idx="97"/>
          </p:nvPr>
        </p:nvSpPr>
        <p:spPr/>
        <p:txBody>
          <a:bodyPr/>
          <a:lstStyle/>
          <a:p>
            <a:fld id="{4037B1B0-0345-4E15-985A-6BECCDBE474F}" type="slidenum">
              <a:rPr lang="en-US" smtClean="0"/>
              <a:pPr/>
              <a:t>9</a:t>
            </a:fld>
            <a:endParaRPr lang="en-US" dirty="0"/>
          </a:p>
        </p:txBody>
      </p:sp>
      <p:sp>
        <p:nvSpPr>
          <p:cNvPr id="3" name="Title 2">
            <a:extLst>
              <a:ext uri="{FF2B5EF4-FFF2-40B4-BE49-F238E27FC236}">
                <a16:creationId xmlns:a16="http://schemas.microsoft.com/office/drawing/2014/main" id="{4F53436A-E759-51A1-A796-B35B4248BF21}"/>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Data Visualization:</a:t>
            </a:r>
            <a:endParaRPr lang="en-US" dirty="0"/>
          </a:p>
        </p:txBody>
      </p:sp>
      <p:sp>
        <p:nvSpPr>
          <p:cNvPr id="4" name="Content Placeholder 3">
            <a:extLst>
              <a:ext uri="{FF2B5EF4-FFF2-40B4-BE49-F238E27FC236}">
                <a16:creationId xmlns:a16="http://schemas.microsoft.com/office/drawing/2014/main" id="{D18FB509-746D-DD53-D2F5-B1006812FC9C}"/>
              </a:ext>
            </a:extLst>
          </p:cNvPr>
          <p:cNvSpPr>
            <a:spLocks noGrp="1"/>
          </p:cNvSpPr>
          <p:nvPr>
            <p:ph idx="2"/>
          </p:nvPr>
        </p:nvSpPr>
        <p:spPr/>
        <p:txBody>
          <a:bodyPr/>
          <a:lstStyle/>
          <a:p>
            <a:pPr marL="0" indent="0">
              <a:buNone/>
            </a:pPr>
            <a:r>
              <a:rPr lang="en-US" b="1" i="0" dirty="0">
                <a:solidFill>
                  <a:srgbClr val="0D0D0D"/>
                </a:solidFill>
                <a:effectLst/>
                <a:highlight>
                  <a:srgbClr val="FFFFFF"/>
                </a:highlight>
                <a:latin typeface="Söhne"/>
              </a:rPr>
              <a:t>Insights</a:t>
            </a:r>
            <a:r>
              <a:rPr lang="en-US" b="0" i="0" dirty="0">
                <a:solidFill>
                  <a:srgbClr val="0D0D0D"/>
                </a:solidFill>
                <a:effectLst/>
                <a:highlight>
                  <a:srgbClr val="FFFFFF"/>
                </a:highlight>
                <a:latin typeface="Söhne"/>
              </a:rPr>
              <a:t>: Visualizations provide insights into trends, preferences, and patterns within the YouTube data, aiding decision-making processes for content creators and marketers.</a:t>
            </a:r>
          </a:p>
          <a:p>
            <a:pPr marL="0" indent="0">
              <a:buNone/>
            </a:pPr>
            <a:endParaRPr lang="en-US" dirty="0"/>
          </a:p>
        </p:txBody>
      </p:sp>
      <p:pic>
        <p:nvPicPr>
          <p:cNvPr id="7" name="Picture 6" descr="A screenshot of a computer&#10;&#10;Description automatically generated">
            <a:extLst>
              <a:ext uri="{FF2B5EF4-FFF2-40B4-BE49-F238E27FC236}">
                <a16:creationId xmlns:a16="http://schemas.microsoft.com/office/drawing/2014/main" id="{B6ECFA07-FB07-09BB-EE3D-B4576DBDA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565" y="2554343"/>
            <a:ext cx="8358869" cy="3751207"/>
          </a:xfrm>
          <a:prstGeom prst="rect">
            <a:avLst/>
          </a:prstGeom>
        </p:spPr>
      </p:pic>
    </p:spTree>
    <p:extLst>
      <p:ext uri="{BB962C8B-B14F-4D97-AF65-F5344CB8AC3E}">
        <p14:creationId xmlns:p14="http://schemas.microsoft.com/office/powerpoint/2010/main" val="729496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10721</TotalTime>
  <Words>1391</Words>
  <Application>Microsoft Office PowerPoint</Application>
  <PresentationFormat>Widescreen</PresentationFormat>
  <Paragraphs>112</Paragraphs>
  <Slides>12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Amazon Ember display</vt:lpstr>
      <vt:lpstr>Amazon Ember display</vt:lpstr>
      <vt:lpstr>Amazon Ember Display Heavy</vt:lpstr>
      <vt:lpstr>Arial</vt:lpstr>
      <vt:lpstr>Calibri</vt:lpstr>
      <vt:lpstr>Lucida Console</vt:lpstr>
      <vt:lpstr>Söhne</vt:lpstr>
      <vt:lpstr>OneBrand EVO (2022-Q4) ColorSet 3</vt:lpstr>
      <vt:lpstr>DSCI 6007-Final Project  YouTube Data Analysis Pipeline with AWS Services</vt:lpstr>
      <vt:lpstr>Introduction:</vt:lpstr>
      <vt:lpstr>Business scenario overview</vt:lpstr>
      <vt:lpstr>Solution overview</vt:lpstr>
      <vt:lpstr>Architecture diagram of the solution</vt:lpstr>
      <vt:lpstr>AWS jobs ScreenShots:</vt:lpstr>
      <vt:lpstr>Data Engineering Pipeline:</vt:lpstr>
      <vt:lpstr>Model Deployment:</vt:lpstr>
      <vt:lpstr>Data Visualization:</vt:lpstr>
      <vt:lpstr>Lessons learned</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Sudheer kumar tatavalu</cp:lastModifiedBy>
  <cp:revision>238</cp:revision>
  <dcterms:created xsi:type="dcterms:W3CDTF">2022-11-09T17:00:30Z</dcterms:created>
  <dcterms:modified xsi:type="dcterms:W3CDTF">2024-04-23T13:38:36Z</dcterms:modified>
</cp:coreProperties>
</file>